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3" r:id="rId6"/>
    <p:sldId id="273" r:id="rId7"/>
    <p:sldId id="265" r:id="rId8"/>
    <p:sldId id="267" r:id="rId9"/>
    <p:sldId id="268"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aşlıksız Bölüm" id="{24C2A786-FE96-4BB6-A679-DCEFC8016B9E}">
          <p14:sldIdLst>
            <p14:sldId id="256"/>
            <p14:sldId id="257"/>
            <p14:sldId id="258"/>
            <p14:sldId id="259"/>
            <p14:sldId id="263"/>
            <p14:sldId id="273"/>
            <p14:sldId id="265"/>
            <p14:sldId id="267"/>
            <p14:sldId id="268"/>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568" autoAdjust="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_al__ma_Sayfas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ayram\Documents\Kopya%20Kitap1%20(version%201)VER&#304;%2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sz="900"/>
            </a:pPr>
            <a:r>
              <a:rPr lang="tr-TR" sz="900" dirty="0" smtClean="0"/>
              <a:t>MATEMATİK NOTU ÇİZGİ</a:t>
            </a:r>
            <a:r>
              <a:rPr lang="tr-TR" sz="900" baseline="0" dirty="0" smtClean="0"/>
              <a:t> GRAFİĞİ</a:t>
            </a:r>
            <a:endParaRPr lang="tr-TR" sz="900" dirty="0"/>
          </a:p>
        </c:rich>
      </c:tx>
      <c:layout>
        <c:manualLayout>
          <c:xMode val="edge"/>
          <c:yMode val="edge"/>
          <c:x val="0.20573309314838037"/>
          <c:y val="2.777777777777779E-2"/>
        </c:manualLayout>
      </c:layout>
    </c:title>
    <c:plotArea>
      <c:layout/>
      <c:lineChart>
        <c:grouping val="standard"/>
        <c:ser>
          <c:idx val="0"/>
          <c:order val="0"/>
          <c:marker>
            <c:symbol val="none"/>
          </c:marker>
          <c:val>
            <c:numRef>
              <c:f>Sayfa1!$T$3:$T$25</c:f>
              <c:numCache>
                <c:formatCode>0</c:formatCode>
                <c:ptCount val="22"/>
                <c:pt idx="0">
                  <c:v>53</c:v>
                </c:pt>
                <c:pt idx="1">
                  <c:v>21</c:v>
                </c:pt>
                <c:pt idx="2">
                  <c:v>69</c:v>
                </c:pt>
                <c:pt idx="3">
                  <c:v>74</c:v>
                </c:pt>
                <c:pt idx="4">
                  <c:v>45</c:v>
                </c:pt>
                <c:pt idx="5">
                  <c:v>69</c:v>
                </c:pt>
                <c:pt idx="6">
                  <c:v>62</c:v>
                </c:pt>
                <c:pt idx="7">
                  <c:v>66</c:v>
                </c:pt>
                <c:pt idx="8">
                  <c:v>82</c:v>
                </c:pt>
                <c:pt idx="9">
                  <c:v>25</c:v>
                </c:pt>
                <c:pt idx="10">
                  <c:v>33</c:v>
                </c:pt>
                <c:pt idx="11">
                  <c:v>55</c:v>
                </c:pt>
                <c:pt idx="12">
                  <c:v>8</c:v>
                </c:pt>
                <c:pt idx="13">
                  <c:v>5</c:v>
                </c:pt>
                <c:pt idx="14">
                  <c:v>44</c:v>
                </c:pt>
                <c:pt idx="15">
                  <c:v>4</c:v>
                </c:pt>
                <c:pt idx="16">
                  <c:v>31</c:v>
                </c:pt>
                <c:pt idx="17">
                  <c:v>21</c:v>
                </c:pt>
                <c:pt idx="18">
                  <c:v>50</c:v>
                </c:pt>
                <c:pt idx="19">
                  <c:v>36</c:v>
                </c:pt>
                <c:pt idx="20">
                  <c:v>73</c:v>
                </c:pt>
                <c:pt idx="21">
                  <c:v>34</c:v>
                </c:pt>
              </c:numCache>
            </c:numRef>
          </c:val>
        </c:ser>
        <c:dLbls/>
        <c:marker val="1"/>
        <c:axId val="65590784"/>
        <c:axId val="65592320"/>
      </c:lineChart>
      <c:catAx>
        <c:axId val="65590784"/>
        <c:scaling>
          <c:orientation val="minMax"/>
        </c:scaling>
        <c:axPos val="b"/>
        <c:majorTickMark val="none"/>
        <c:tickLblPos val="nextTo"/>
        <c:crossAx val="65592320"/>
        <c:crosses val="autoZero"/>
        <c:auto val="1"/>
        <c:lblAlgn val="ctr"/>
        <c:lblOffset val="100"/>
      </c:catAx>
      <c:valAx>
        <c:axId val="65592320"/>
        <c:scaling>
          <c:orientation val="minMax"/>
        </c:scaling>
        <c:axPos val="l"/>
        <c:majorGridlines/>
        <c:title>
          <c:tx>
            <c:rich>
              <a:bodyPr/>
              <a:lstStyle/>
              <a:p>
                <a:pPr>
                  <a:defRPr sz="800"/>
                </a:pPr>
                <a:r>
                  <a:rPr lang="tr-TR" sz="800" dirty="0" smtClean="0"/>
                  <a:t>ÖĞRENCİ NOTU</a:t>
                </a:r>
                <a:endParaRPr lang="tr-TR" sz="800" dirty="0"/>
              </a:p>
            </c:rich>
          </c:tx>
          <c:layout>
            <c:manualLayout>
              <c:xMode val="edge"/>
              <c:yMode val="edge"/>
              <c:x val="8.6637547095157086E-2"/>
              <c:y val="0.3657042869641296"/>
            </c:manualLayout>
          </c:layout>
        </c:title>
        <c:numFmt formatCode="0" sourceLinked="1"/>
        <c:majorTickMark val="none"/>
        <c:tickLblPos val="nextTo"/>
        <c:crossAx val="65590784"/>
        <c:crosses val="autoZero"/>
        <c:crossBetween val="between"/>
      </c:valAx>
      <c:dTable>
        <c:showHorzBorder val="1"/>
        <c:showVertBorder val="1"/>
        <c:showOutline val="1"/>
        <c:showKeys val="1"/>
      </c:dTable>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style val="43"/>
  <c:clrMapOvr bg1="lt1" tx1="dk1" bg2="lt2" tx2="dk2" accent1="accent1" accent2="accent2" accent3="accent3" accent4="accent4" accent5="accent5" accent6="accent6" hlink="hlink" folHlink="folHlink"/>
  <c:chart>
    <c:plotArea>
      <c:layout>
        <c:manualLayout>
          <c:layoutTarget val="inner"/>
          <c:xMode val="edge"/>
          <c:yMode val="edge"/>
          <c:x val="0.27485772631031968"/>
          <c:y val="3.8373557686594652E-2"/>
          <c:w val="0.7010221256384368"/>
          <c:h val="0.77265714432838606"/>
        </c:manualLayout>
      </c:layout>
      <c:barChart>
        <c:barDir val="col"/>
        <c:grouping val="clustered"/>
        <c:ser>
          <c:idx val="0"/>
          <c:order val="0"/>
          <c:val>
            <c:numRef>
              <c:f>Sayfa1!$T$3:$T$25</c:f>
              <c:numCache>
                <c:formatCode>0</c:formatCode>
                <c:ptCount val="22"/>
                <c:pt idx="0">
                  <c:v>53</c:v>
                </c:pt>
                <c:pt idx="1">
                  <c:v>21</c:v>
                </c:pt>
                <c:pt idx="2">
                  <c:v>69</c:v>
                </c:pt>
                <c:pt idx="3">
                  <c:v>74</c:v>
                </c:pt>
                <c:pt idx="4">
                  <c:v>45</c:v>
                </c:pt>
                <c:pt idx="5">
                  <c:v>69</c:v>
                </c:pt>
                <c:pt idx="6">
                  <c:v>62</c:v>
                </c:pt>
                <c:pt idx="7">
                  <c:v>66</c:v>
                </c:pt>
                <c:pt idx="8">
                  <c:v>82</c:v>
                </c:pt>
                <c:pt idx="9">
                  <c:v>25</c:v>
                </c:pt>
                <c:pt idx="10">
                  <c:v>33</c:v>
                </c:pt>
                <c:pt idx="11">
                  <c:v>55</c:v>
                </c:pt>
                <c:pt idx="12">
                  <c:v>8</c:v>
                </c:pt>
                <c:pt idx="13">
                  <c:v>5</c:v>
                </c:pt>
                <c:pt idx="14">
                  <c:v>44</c:v>
                </c:pt>
                <c:pt idx="15">
                  <c:v>4</c:v>
                </c:pt>
                <c:pt idx="16">
                  <c:v>31</c:v>
                </c:pt>
                <c:pt idx="17">
                  <c:v>21</c:v>
                </c:pt>
                <c:pt idx="18">
                  <c:v>50</c:v>
                </c:pt>
                <c:pt idx="19">
                  <c:v>36</c:v>
                </c:pt>
                <c:pt idx="20">
                  <c:v>73</c:v>
                </c:pt>
                <c:pt idx="21">
                  <c:v>34</c:v>
                </c:pt>
              </c:numCache>
            </c:numRef>
          </c:val>
        </c:ser>
        <c:dLbls/>
        <c:axId val="68367104"/>
        <c:axId val="68369024"/>
      </c:barChart>
      <c:catAx>
        <c:axId val="68367104"/>
        <c:scaling>
          <c:orientation val="minMax"/>
        </c:scaling>
        <c:axPos val="b"/>
        <c:tickLblPos val="nextTo"/>
        <c:crossAx val="68369024"/>
        <c:crosses val="autoZero"/>
        <c:auto val="1"/>
        <c:lblAlgn val="ctr"/>
        <c:lblOffset val="100"/>
      </c:catAx>
      <c:valAx>
        <c:axId val="68369024"/>
        <c:scaling>
          <c:orientation val="minMax"/>
        </c:scaling>
        <c:axPos val="l"/>
        <c:majorGridlines/>
        <c:numFmt formatCode="0" sourceLinked="1"/>
        <c:tickLblPos val="nextTo"/>
        <c:crossAx val="68367104"/>
        <c:crosses val="autoZero"/>
        <c:crossBetween val="between"/>
      </c:valAx>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title>
      <c:tx>
        <c:rich>
          <a:bodyPr/>
          <a:lstStyle/>
          <a:p>
            <a:pPr>
              <a:defRPr/>
            </a:pPr>
            <a:r>
              <a:rPr lang="tr-TR"/>
              <a:t>OKUNAN</a:t>
            </a:r>
            <a:r>
              <a:rPr lang="tr-TR" baseline="0"/>
              <a:t> KİTAP</a:t>
            </a:r>
            <a:endParaRPr lang="en-US"/>
          </a:p>
        </c:rich>
      </c:tx>
      <c:layout/>
    </c:title>
    <c:plotArea>
      <c:layout/>
      <c:barChart>
        <c:barDir val="col"/>
        <c:grouping val="clustered"/>
        <c:ser>
          <c:idx val="0"/>
          <c:order val="0"/>
          <c:tx>
            <c:strRef>
              <c:f>Sayfa1!$D$46</c:f>
              <c:strCache>
                <c:ptCount val="1"/>
                <c:pt idx="0">
                  <c:v>Deniz</c:v>
                </c:pt>
              </c:strCache>
            </c:strRef>
          </c:tx>
          <c:cat>
            <c:strRef>
              <c:f>Sayfa1!$C$47:$C$50</c:f>
              <c:strCache>
                <c:ptCount val="4"/>
                <c:pt idx="0">
                  <c:v>Pazartesi</c:v>
                </c:pt>
                <c:pt idx="1">
                  <c:v>Salı</c:v>
                </c:pt>
                <c:pt idx="2">
                  <c:v>Çarşamba</c:v>
                </c:pt>
                <c:pt idx="3">
                  <c:v>Perşembe</c:v>
                </c:pt>
              </c:strCache>
            </c:strRef>
          </c:cat>
          <c:val>
            <c:numRef>
              <c:f>Sayfa1!$D$47:$D$50</c:f>
              <c:numCache>
                <c:formatCode>General</c:formatCode>
                <c:ptCount val="4"/>
                <c:pt idx="0">
                  <c:v>150</c:v>
                </c:pt>
                <c:pt idx="1">
                  <c:v>135</c:v>
                </c:pt>
                <c:pt idx="2">
                  <c:v>155</c:v>
                </c:pt>
                <c:pt idx="3">
                  <c:v>145</c:v>
                </c:pt>
              </c:numCache>
            </c:numRef>
          </c:val>
        </c:ser>
        <c:ser>
          <c:idx val="1"/>
          <c:order val="1"/>
          <c:tx>
            <c:strRef>
              <c:f>Sayfa1!$E$46</c:f>
              <c:strCache>
                <c:ptCount val="1"/>
                <c:pt idx="0">
                  <c:v>Ata</c:v>
                </c:pt>
              </c:strCache>
            </c:strRef>
          </c:tx>
          <c:cat>
            <c:strRef>
              <c:f>Sayfa1!$C$47:$C$50</c:f>
              <c:strCache>
                <c:ptCount val="4"/>
                <c:pt idx="0">
                  <c:v>Pazartesi</c:v>
                </c:pt>
                <c:pt idx="1">
                  <c:v>Salı</c:v>
                </c:pt>
                <c:pt idx="2">
                  <c:v>Çarşamba</c:v>
                </c:pt>
                <c:pt idx="3">
                  <c:v>Perşembe</c:v>
                </c:pt>
              </c:strCache>
            </c:strRef>
          </c:cat>
          <c:val>
            <c:numRef>
              <c:f>Sayfa1!$E$47:$E$50</c:f>
              <c:numCache>
                <c:formatCode>General</c:formatCode>
                <c:ptCount val="4"/>
                <c:pt idx="0">
                  <c:v>140</c:v>
                </c:pt>
                <c:pt idx="1">
                  <c:v>125</c:v>
                </c:pt>
                <c:pt idx="2">
                  <c:v>145</c:v>
                </c:pt>
                <c:pt idx="3">
                  <c:v>120</c:v>
                </c:pt>
              </c:numCache>
            </c:numRef>
          </c:val>
        </c:ser>
        <c:dLbls/>
        <c:axId val="59950208"/>
        <c:axId val="59951744"/>
      </c:barChart>
      <c:catAx>
        <c:axId val="59950208"/>
        <c:scaling>
          <c:orientation val="minMax"/>
        </c:scaling>
        <c:axPos val="b"/>
        <c:majorTickMark val="none"/>
        <c:tickLblPos val="nextTo"/>
        <c:crossAx val="59951744"/>
        <c:crosses val="autoZero"/>
        <c:auto val="1"/>
        <c:lblAlgn val="ctr"/>
        <c:lblOffset val="100"/>
      </c:catAx>
      <c:valAx>
        <c:axId val="59951744"/>
        <c:scaling>
          <c:orientation val="minMax"/>
        </c:scaling>
        <c:axPos val="l"/>
        <c:majorGridlines/>
        <c:title>
          <c:layout/>
        </c:title>
        <c:numFmt formatCode="General" sourceLinked="1"/>
        <c:majorTickMark val="none"/>
        <c:tickLblPos val="nextTo"/>
        <c:crossAx val="59950208"/>
        <c:crosses val="autoZero"/>
        <c:crossBetween val="between"/>
      </c:valAx>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EF6E4-17AB-4077-970A-6B2CDC32C88A}" type="datetimeFigureOut">
              <a:rPr lang="tr-TR" smtClean="0"/>
              <a:pPr/>
              <a:t>09.12.2015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81B5E-CD3C-42E4-A438-971F1DF8E75F}" type="slidenum">
              <a:rPr lang="tr-TR" smtClean="0"/>
              <a:pPr/>
              <a:t>‹#›</a:t>
            </a:fld>
            <a:endParaRPr lang="tr-TR"/>
          </a:p>
        </p:txBody>
      </p:sp>
    </p:spTree>
    <p:extLst>
      <p:ext uri="{BB962C8B-B14F-4D97-AF65-F5344CB8AC3E}">
        <p14:creationId xmlns:p14="http://schemas.microsoft.com/office/powerpoint/2010/main" xmlns="" val="123922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DERS ADI:MATEMATİK</a:t>
            </a:r>
          </a:p>
          <a:p>
            <a:endParaRPr lang="tr-TR" dirty="0"/>
          </a:p>
        </p:txBody>
      </p:sp>
      <p:sp>
        <p:nvSpPr>
          <p:cNvPr id="4" name="Slayt Numarası Yer Tutucusu 3"/>
          <p:cNvSpPr>
            <a:spLocks noGrp="1"/>
          </p:cNvSpPr>
          <p:nvPr>
            <p:ph type="sldNum" sz="quarter" idx="10"/>
          </p:nvPr>
        </p:nvSpPr>
        <p:spPr/>
        <p:txBody>
          <a:bodyPr/>
          <a:lstStyle/>
          <a:p>
            <a:fld id="{4FA81B5E-CD3C-42E4-A438-971F1DF8E75F}" type="slidenum">
              <a:rPr lang="tr-TR" smtClean="0"/>
              <a:pPr/>
              <a:t>2</a:t>
            </a:fld>
            <a:endParaRPr lang="tr-TR"/>
          </a:p>
        </p:txBody>
      </p:sp>
    </p:spTree>
    <p:extLst>
      <p:ext uri="{BB962C8B-B14F-4D97-AF65-F5344CB8AC3E}">
        <p14:creationId xmlns:p14="http://schemas.microsoft.com/office/powerpoint/2010/main" xmlns="" val="227105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12/9/2015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0EAB0777-4C60-462E-A92C-CDAFD498799C}"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0EAB0777-4C60-462E-A92C-CDAFD498799C}"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12/9/2015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908720"/>
            <a:ext cx="7851648" cy="1008112"/>
          </a:xfrm>
        </p:spPr>
        <p:txBody>
          <a:bodyPr/>
          <a:lstStyle/>
          <a:p>
            <a:pPr algn="l"/>
            <a:r>
              <a:rPr lang="tr-TR" dirty="0" smtClean="0"/>
              <a:t>ÜNİTE:VERİ</a:t>
            </a:r>
            <a:endParaRPr lang="tr-TR" dirty="0"/>
          </a:p>
        </p:txBody>
      </p:sp>
      <p:sp>
        <p:nvSpPr>
          <p:cNvPr id="3" name="Alt Başlık 2"/>
          <p:cNvSpPr>
            <a:spLocks noGrp="1"/>
          </p:cNvSpPr>
          <p:nvPr>
            <p:ph type="subTitle" idx="1"/>
          </p:nvPr>
        </p:nvSpPr>
        <p:spPr>
          <a:xfrm>
            <a:off x="533400" y="2564904"/>
            <a:ext cx="7854696" cy="3672408"/>
          </a:xfrm>
        </p:spPr>
        <p:txBody>
          <a:bodyPr>
            <a:normAutofit/>
          </a:bodyPr>
          <a:lstStyle/>
          <a:p>
            <a:r>
              <a:rPr lang="tr-TR" dirty="0" smtClean="0"/>
              <a:t>KONU: MERKEZİ EĞİLİM VE YAYILIM ÖLÇÜLERİ</a:t>
            </a:r>
          </a:p>
          <a:p>
            <a:r>
              <a:rPr lang="tr-TR" dirty="0" smtClean="0"/>
              <a:t>VERİLERİN GRAFİKLE GÖSTERİMİ</a:t>
            </a:r>
          </a:p>
          <a:p>
            <a:endParaRPr lang="tr-TR" dirty="0"/>
          </a:p>
          <a:p>
            <a:endParaRPr lang="tr-TR" dirty="0" smtClean="0"/>
          </a:p>
          <a:p>
            <a:endParaRPr lang="tr-TR" dirty="0"/>
          </a:p>
          <a:p>
            <a:endParaRPr lang="tr-TR" dirty="0" smtClean="0"/>
          </a:p>
          <a:p>
            <a:pPr algn="l"/>
            <a:r>
              <a:rPr lang="tr-TR" sz="1800" dirty="0" smtClean="0"/>
              <a:t>Hazırlayan: Zekiye KEMANCI</a:t>
            </a:r>
          </a:p>
          <a:p>
            <a:pPr algn="l"/>
            <a:r>
              <a:rPr lang="tr-TR" sz="1800" dirty="0" smtClean="0"/>
              <a:t>YUNUS EMRE ANADOLU LİSESİ</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3453886"/>
            <a:ext cx="4462463"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63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fontScale="90000"/>
          </a:bodyPr>
          <a:lstStyle/>
          <a:p>
            <a:r>
              <a:rPr lang="tr-TR" dirty="0" smtClean="0"/>
              <a:t>PAYLAŞMA</a:t>
            </a:r>
            <a:endParaRPr lang="tr-TR" dirty="0"/>
          </a:p>
        </p:txBody>
      </p:sp>
      <p:sp>
        <p:nvSpPr>
          <p:cNvPr id="3" name="İçerik Yer Tutucusu 2"/>
          <p:cNvSpPr>
            <a:spLocks noGrp="1"/>
          </p:cNvSpPr>
          <p:nvPr>
            <p:ph sz="half" idx="1"/>
          </p:nvPr>
        </p:nvSpPr>
        <p:spPr>
          <a:xfrm>
            <a:off x="457200" y="1556792"/>
            <a:ext cx="4038600" cy="4798133"/>
          </a:xfrm>
        </p:spPr>
        <p:txBody>
          <a:bodyPr>
            <a:normAutofit/>
          </a:bodyPr>
          <a:lstStyle/>
          <a:p>
            <a:r>
              <a:rPr lang="tr-TR" dirty="0"/>
              <a:t>Öğrenciler yaptığı araştırma sonuçlarını sınıfta paylaşımda bulundular. Merkezi eğilim ve merkezi yayılım ölçülerinin hesaplamalarını paylaştılar. Grafik çizimlerini gösterip, nasıl yaptıklarını paylaştılar.</a:t>
            </a:r>
          </a:p>
          <a:p>
            <a:endParaRPr lang="tr-TR" dirty="0"/>
          </a:p>
        </p:txBody>
      </p:sp>
      <p:sp>
        <p:nvSpPr>
          <p:cNvPr id="4" name="İçerik Yer Tutucusu 3"/>
          <p:cNvSpPr>
            <a:spLocks noGrp="1"/>
          </p:cNvSpPr>
          <p:nvPr>
            <p:ph sz="half" idx="2"/>
          </p:nvPr>
        </p:nvSpPr>
        <p:spPr>
          <a:xfrm>
            <a:off x="4648200" y="1628800"/>
            <a:ext cx="4038600" cy="4726125"/>
          </a:xfrm>
        </p:spPr>
        <p:txBody>
          <a:bodyPr>
            <a:normAutofit/>
          </a:bodyPr>
          <a:lstStyle/>
          <a:p>
            <a:endParaRPr lang="tr-TR" dirty="0"/>
          </a:p>
        </p:txBody>
      </p:sp>
      <p:pic>
        <p:nvPicPr>
          <p:cNvPr id="2051" name="Picture 3" descr="G:\DCIM\101MSDCF\DSC047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3356992"/>
            <a:ext cx="5148064" cy="33569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G:\DCIM\101MSDCF\DSC047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404664"/>
            <a:ext cx="5040560" cy="29268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299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DERS PLANI</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DERS ADI:MATEMATİK</a:t>
            </a:r>
          </a:p>
          <a:p>
            <a:r>
              <a:rPr lang="tr-TR" dirty="0" smtClean="0"/>
              <a:t>SINIF DÜZEYİ:9. SINIF</a:t>
            </a:r>
          </a:p>
          <a:p>
            <a:r>
              <a:rPr lang="tr-TR" dirty="0" smtClean="0"/>
              <a:t>MATERYALLER: Etkinlik Kitapları, </a:t>
            </a:r>
            <a:r>
              <a:rPr lang="tr-TR" dirty="0"/>
              <a:t>E</a:t>
            </a:r>
            <a:r>
              <a:rPr lang="tr-TR" dirty="0" smtClean="0"/>
              <a:t>xcel Programı, Cetvel, Akıllı Tahta, </a:t>
            </a:r>
            <a:r>
              <a:rPr lang="tr-TR" dirty="0"/>
              <a:t>H</a:t>
            </a:r>
            <a:r>
              <a:rPr lang="tr-TR" dirty="0" smtClean="0"/>
              <a:t>esap </a:t>
            </a:r>
            <a:r>
              <a:rPr lang="tr-TR" dirty="0"/>
              <a:t>M</a:t>
            </a:r>
            <a:r>
              <a:rPr lang="tr-TR" dirty="0" smtClean="0"/>
              <a:t>akinesi..</a:t>
            </a:r>
          </a:p>
          <a:p>
            <a:r>
              <a:rPr lang="tr-TR" dirty="0"/>
              <a:t>DERS KAZANIMLARI</a:t>
            </a:r>
            <a:r>
              <a:rPr lang="tr-TR" dirty="0" smtClean="0"/>
              <a:t>: </a:t>
            </a:r>
          </a:p>
          <a:p>
            <a:pPr marL="0" indent="0">
              <a:buNone/>
            </a:pPr>
            <a:r>
              <a:rPr lang="tr-TR" dirty="0" smtClean="0">
                <a:solidFill>
                  <a:schemeClr val="accent4">
                    <a:lumMod val="50000"/>
                  </a:schemeClr>
                </a:solidFill>
              </a:rPr>
              <a:t>Merkezi </a:t>
            </a:r>
            <a:r>
              <a:rPr lang="tr-TR" dirty="0">
                <a:solidFill>
                  <a:schemeClr val="accent4">
                    <a:lumMod val="50000"/>
                  </a:schemeClr>
                </a:solidFill>
              </a:rPr>
              <a:t>Eğilim ve Yayılım </a:t>
            </a:r>
            <a:r>
              <a:rPr lang="tr-TR" dirty="0" smtClean="0">
                <a:solidFill>
                  <a:schemeClr val="accent4">
                    <a:lumMod val="50000"/>
                  </a:schemeClr>
                </a:solidFill>
              </a:rPr>
              <a:t>Ölçüleri:</a:t>
            </a:r>
          </a:p>
          <a:p>
            <a:r>
              <a:rPr lang="tr-TR" dirty="0" smtClean="0">
                <a:solidFill>
                  <a:srgbClr val="C00000"/>
                </a:solidFill>
              </a:rPr>
              <a:t>Merkezi </a:t>
            </a:r>
            <a:r>
              <a:rPr lang="tr-TR" dirty="0">
                <a:solidFill>
                  <a:srgbClr val="C00000"/>
                </a:solidFill>
              </a:rPr>
              <a:t>eğilim ve yayılım ölçülerini verileri yorumlamada kullanır. </a:t>
            </a:r>
            <a:r>
              <a:rPr lang="tr-TR" dirty="0" smtClean="0"/>
              <a:t> </a:t>
            </a:r>
          </a:p>
          <a:p>
            <a:pPr marL="0" indent="0">
              <a:buNone/>
            </a:pPr>
            <a:r>
              <a:rPr lang="tr-TR" dirty="0" smtClean="0">
                <a:solidFill>
                  <a:schemeClr val="accent4">
                    <a:lumMod val="50000"/>
                  </a:schemeClr>
                </a:solidFill>
              </a:rPr>
              <a:t>Verilerin Grafikle Gösterilmesi</a:t>
            </a:r>
            <a:r>
              <a:rPr lang="tr-TR" dirty="0" smtClean="0"/>
              <a:t>: </a:t>
            </a:r>
          </a:p>
          <a:p>
            <a:r>
              <a:rPr lang="tr-TR" dirty="0" smtClean="0">
                <a:solidFill>
                  <a:srgbClr val="C00000"/>
                </a:solidFill>
              </a:rPr>
              <a:t>Gerçek </a:t>
            </a:r>
            <a:r>
              <a:rPr lang="tr-TR" dirty="0">
                <a:solidFill>
                  <a:srgbClr val="C00000"/>
                </a:solidFill>
              </a:rPr>
              <a:t>hayat durumunu yansıtan veri gruplarını uygun grafik türleriyle temsil ederek </a:t>
            </a:r>
            <a:r>
              <a:rPr lang="tr-TR" dirty="0" smtClean="0">
                <a:solidFill>
                  <a:srgbClr val="C00000"/>
                </a:solidFill>
              </a:rPr>
              <a:t>yorumlar</a:t>
            </a:r>
            <a:r>
              <a:rPr lang="tr-TR" dirty="0" smtClean="0"/>
              <a:t>.  </a:t>
            </a:r>
          </a:p>
          <a:p>
            <a:r>
              <a:rPr lang="tr-TR" dirty="0" smtClean="0">
                <a:solidFill>
                  <a:srgbClr val="C00000"/>
                </a:solidFill>
              </a:rPr>
              <a:t>Serpme </a:t>
            </a:r>
            <a:r>
              <a:rPr lang="tr-TR" dirty="0">
                <a:solidFill>
                  <a:srgbClr val="C00000"/>
                </a:solidFill>
              </a:rPr>
              <a:t>grafiğini açıklar, iki nicelik arasındaki ilişkiyi serpme grafiği ile gösterir ve yorumlar. </a:t>
            </a:r>
            <a:endParaRPr lang="tr-TR" dirty="0" smtClean="0"/>
          </a:p>
          <a:p>
            <a:r>
              <a:rPr lang="tr-TR" dirty="0" smtClean="0"/>
              <a:t> </a:t>
            </a:r>
            <a:r>
              <a:rPr lang="tr-TR" dirty="0">
                <a:solidFill>
                  <a:srgbClr val="C00000"/>
                </a:solidFill>
              </a:rPr>
              <a:t>Kutu grafiğini açıklar, bir veri grubuna ait kutu grafiğini çizerek yorumlar ve veri gruplarını karşılaştırmada kutu grafiğini kullanır.</a:t>
            </a:r>
            <a:endParaRPr lang="tr-TR" dirty="0" smtClean="0">
              <a:solidFill>
                <a:srgbClr val="C00000"/>
              </a:solidFill>
            </a:endParaRPr>
          </a:p>
          <a:p>
            <a:endParaRPr lang="tr-TR" dirty="0"/>
          </a:p>
        </p:txBody>
      </p:sp>
    </p:spTree>
    <p:extLst>
      <p:ext uri="{BB962C8B-B14F-4D97-AF65-F5344CB8AC3E}">
        <p14:creationId xmlns:p14="http://schemas.microsoft.com/office/powerpoint/2010/main" xmlns="" val="366848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932824"/>
          </a:xfrm>
        </p:spPr>
        <p:txBody>
          <a:bodyPr>
            <a:normAutofit/>
          </a:bodyPr>
          <a:lstStyle/>
          <a:p>
            <a:r>
              <a:rPr lang="tr-TR" dirty="0" smtClean="0"/>
              <a:t>SORU OLUŞTURMA</a:t>
            </a:r>
            <a:br>
              <a:rPr lang="tr-TR" dirty="0" smtClean="0"/>
            </a:br>
            <a:r>
              <a:rPr lang="tr-TR" sz="2000" dirty="0" smtClean="0"/>
              <a:t>ÖĞRENCİLERİN MATEMATİK SINAVI NOTLARINI EXCEL PROGRAMINA SINIFTA AKTARARAK: Sizce aşağıda yazılan terimler ne anlama gelmektedir. Sizce nasıl bulunmuş olabilir? Bu sonuçlar bize ne anlatmaktadır?</a:t>
            </a:r>
            <a:endParaRPr lang="tr-TR"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2852936"/>
            <a:ext cx="8229600" cy="3811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049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xmlns="" val="2423997607"/>
              </p:ext>
            </p:extLst>
          </p:nvPr>
        </p:nvGraphicFramePr>
        <p:xfrm>
          <a:off x="251520" y="1124744"/>
          <a:ext cx="352839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a:graphicFrameLocks/>
          </p:cNvGraphicFramePr>
          <p:nvPr>
            <p:extLst>
              <p:ext uri="{D42A27DB-BD31-4B8C-83A1-F6EECF244321}">
                <p14:modId xmlns:p14="http://schemas.microsoft.com/office/powerpoint/2010/main" xmlns="" val="3361511015"/>
              </p:ext>
            </p:extLst>
          </p:nvPr>
        </p:nvGraphicFramePr>
        <p:xfrm>
          <a:off x="4644008" y="476902"/>
          <a:ext cx="3510136" cy="2019672"/>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528" y="4149080"/>
            <a:ext cx="3384376" cy="2214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55976" y="2492896"/>
            <a:ext cx="3455987"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51920" y="4911912"/>
            <a:ext cx="4035425" cy="159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893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fontScale="90000"/>
          </a:bodyPr>
          <a:lstStyle/>
          <a:p>
            <a:r>
              <a:rPr lang="tr-TR" dirty="0" smtClean="0"/>
              <a:t>TAHMİN </a:t>
            </a:r>
            <a:endParaRPr lang="tr-TR" dirty="0"/>
          </a:p>
        </p:txBody>
      </p:sp>
      <p:sp>
        <p:nvSpPr>
          <p:cNvPr id="3" name="İçerik Yer Tutucusu 2"/>
          <p:cNvSpPr>
            <a:spLocks noGrp="1"/>
          </p:cNvSpPr>
          <p:nvPr>
            <p:ph sz="half" idx="1"/>
          </p:nvPr>
        </p:nvSpPr>
        <p:spPr>
          <a:xfrm>
            <a:off x="395536" y="1124744"/>
            <a:ext cx="4248472" cy="4464496"/>
          </a:xfrm>
        </p:spPr>
        <p:txBody>
          <a:bodyPr>
            <a:normAutofit fontScale="85000" lnSpcReduction="20000"/>
          </a:bodyPr>
          <a:lstStyle/>
          <a:p>
            <a:r>
              <a:rPr lang="tr-TR" dirty="0" smtClean="0"/>
              <a:t>Herkes matematikteki ilk notunu biliyor. İyi bir ortalama yakalamanız için kaç almanız gerekir hesaplayınız?</a:t>
            </a:r>
          </a:p>
          <a:p>
            <a:endParaRPr lang="tr-TR" dirty="0" smtClean="0"/>
          </a:p>
          <a:p>
            <a:endParaRPr lang="tr-TR" dirty="0"/>
          </a:p>
        </p:txBody>
      </p:sp>
      <p:sp>
        <p:nvSpPr>
          <p:cNvPr id="4" name="İçerik Yer Tutucusu 3"/>
          <p:cNvSpPr>
            <a:spLocks noGrp="1"/>
          </p:cNvSpPr>
          <p:nvPr>
            <p:ph sz="half" idx="2"/>
          </p:nvPr>
        </p:nvSpPr>
        <p:spPr>
          <a:xfrm>
            <a:off x="4860032" y="980728"/>
            <a:ext cx="4038600" cy="4434840"/>
          </a:xfrm>
        </p:spPr>
        <p:txBody>
          <a:bodyPr>
            <a:normAutofit fontScale="85000" lnSpcReduction="20000"/>
          </a:bodyPr>
          <a:lstStyle/>
          <a:p>
            <a:r>
              <a:rPr lang="tr-TR" dirty="0" smtClean="0"/>
              <a:t>Genelde kendi notları olunca hesaplamada herhangi bir sorun fazla olmadı.</a:t>
            </a:r>
          </a:p>
          <a:p>
            <a:r>
              <a:rPr lang="tr-TR" dirty="0" smtClean="0"/>
              <a:t>Yandaki sütun grafiği Deniz ve Ata’nın 4 günde okudukları kitap sayını göstermektedir. Deniz’in okuduğu kitap sayfasının ortalaması </a:t>
            </a:r>
            <a:r>
              <a:rPr lang="tr-TR" dirty="0"/>
              <a:t>A</a:t>
            </a:r>
            <a:r>
              <a:rPr lang="tr-TR" dirty="0" smtClean="0"/>
              <a:t>ta’nın okuduğu kitap sayısının ortalamasından ne kada</a:t>
            </a:r>
            <a:r>
              <a:rPr lang="tr-TR" dirty="0"/>
              <a:t>r fazladır</a:t>
            </a:r>
            <a:r>
              <a:rPr lang="tr-TR" dirty="0" smtClean="0"/>
              <a:t>?</a:t>
            </a:r>
          </a:p>
          <a:p>
            <a:r>
              <a:rPr lang="tr-TR" dirty="0" smtClean="0"/>
              <a:t>Matematik notlarının kutu grafiğini çiziniz.</a:t>
            </a:r>
            <a:endParaRPr lang="tr-TR" dirty="0"/>
          </a:p>
        </p:txBody>
      </p:sp>
      <p:graphicFrame>
        <p:nvGraphicFramePr>
          <p:cNvPr id="5" name="Grafik 4"/>
          <p:cNvGraphicFramePr>
            <a:graphicFrameLocks/>
          </p:cNvGraphicFramePr>
          <p:nvPr>
            <p:extLst>
              <p:ext uri="{D42A27DB-BD31-4B8C-83A1-F6EECF244321}">
                <p14:modId xmlns:p14="http://schemas.microsoft.com/office/powerpoint/2010/main" xmlns="" val="949290686"/>
              </p:ext>
            </p:extLst>
          </p:nvPr>
        </p:nvGraphicFramePr>
        <p:xfrm>
          <a:off x="611560" y="2420888"/>
          <a:ext cx="4067944" cy="231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3351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124744"/>
            <a:ext cx="4038600" cy="5230181"/>
          </a:xfrm>
        </p:spPr>
        <p:txBody>
          <a:bodyPr>
            <a:normAutofit fontScale="62500" lnSpcReduction="20000"/>
          </a:bodyPr>
          <a:lstStyle/>
          <a:p>
            <a:r>
              <a:rPr lang="tr-TR" dirty="0"/>
              <a:t>İstediğimiz konuyu grafiğe aktarabiliyor muyuz?</a:t>
            </a:r>
          </a:p>
          <a:p>
            <a:r>
              <a:rPr lang="tr-TR" dirty="0"/>
              <a:t>Ortadaki veriyi bulmak için ne yapıyoruz.</a:t>
            </a:r>
          </a:p>
          <a:p>
            <a:r>
              <a:rPr lang="tr-TR" dirty="0"/>
              <a:t>Veri toplamak zor mudur?</a:t>
            </a:r>
          </a:p>
          <a:p>
            <a:r>
              <a:rPr lang="tr-TR" dirty="0"/>
              <a:t>Hangi grafik türünü seçmeyi bilmiyorsak nasıl karar veririz? </a:t>
            </a:r>
          </a:p>
        </p:txBody>
      </p:sp>
      <p:sp>
        <p:nvSpPr>
          <p:cNvPr id="4" name="İçerik Yer Tutucusu 3"/>
          <p:cNvSpPr>
            <a:spLocks noGrp="1"/>
          </p:cNvSpPr>
          <p:nvPr>
            <p:ph sz="half" idx="2"/>
          </p:nvPr>
        </p:nvSpPr>
        <p:spPr>
          <a:xfrm>
            <a:off x="4648200" y="1124744"/>
            <a:ext cx="4038600" cy="5230181"/>
          </a:xfrm>
        </p:spPr>
        <p:txBody>
          <a:bodyPr>
            <a:normAutofit fontScale="62500" lnSpcReduction="20000"/>
          </a:bodyPr>
          <a:lstStyle/>
          <a:p>
            <a:r>
              <a:rPr lang="tr-TR" dirty="0"/>
              <a:t>Sayısal verisi olan her konuyu grafiğe aktarabiliyoruz.</a:t>
            </a:r>
          </a:p>
          <a:p>
            <a:r>
              <a:rPr lang="tr-TR" dirty="0"/>
              <a:t>Veriler daima büyükten küçüğe veya küçükten büyüğe doğru sıralanmalıdır. Daha sonra veri ortasındaki sayısal değeri buluruz. Çift ise ortalaması alınır.</a:t>
            </a:r>
          </a:p>
          <a:p>
            <a:r>
              <a:rPr lang="tr-TR" dirty="0"/>
              <a:t>Veri ; seçtiğiniz konu ve bilgilerin doğru yerde araştırmasına göre kolayda olabilir zor da. En önemlisi toplanan bilgilerin sağlıklı ve tarafsız olması gerekir.</a:t>
            </a:r>
          </a:p>
          <a:p>
            <a:r>
              <a:rPr lang="tr-TR" dirty="0"/>
              <a:t>Bir değişkenin bir bütün içerisindeki oranını belirlemek için </a:t>
            </a:r>
            <a:r>
              <a:rPr lang="tr-TR" i="1" dirty="0"/>
              <a:t>daire grafiğinin</a:t>
            </a:r>
            <a:r>
              <a:rPr lang="tr-TR" dirty="0"/>
              <a:t>;</a:t>
            </a:r>
          </a:p>
          <a:p>
            <a:r>
              <a:rPr lang="tr-TR" dirty="0"/>
              <a:t>Bir değişkenin zaman içerisindeki değişimini incelemek için </a:t>
            </a:r>
            <a:r>
              <a:rPr lang="tr-TR" i="1" dirty="0"/>
              <a:t>çizgi grafiğini</a:t>
            </a:r>
            <a:r>
              <a:rPr lang="tr-TR" dirty="0"/>
              <a:t>,</a:t>
            </a:r>
          </a:p>
          <a:p>
            <a:r>
              <a:rPr lang="tr-TR" dirty="0"/>
              <a:t>İki değişken arasındaki ilişkiyi göstermek için </a:t>
            </a:r>
            <a:r>
              <a:rPr lang="tr-TR" i="1" dirty="0"/>
              <a:t>serpilme grafiğinin</a:t>
            </a:r>
            <a:r>
              <a:rPr lang="tr-TR" dirty="0"/>
              <a:t>,</a:t>
            </a:r>
          </a:p>
          <a:p>
            <a:r>
              <a:rPr lang="tr-TR" dirty="0"/>
              <a:t>Verilerin genişliğini, </a:t>
            </a:r>
            <a:r>
              <a:rPr lang="tr-TR" dirty="0" err="1"/>
              <a:t>yığılımını</a:t>
            </a:r>
            <a:r>
              <a:rPr lang="tr-TR" dirty="0"/>
              <a:t> öğrenmek için </a:t>
            </a:r>
            <a:r>
              <a:rPr lang="tr-TR" i="1" dirty="0"/>
              <a:t>kutu grafiğini seçmeniz gerekir.</a:t>
            </a:r>
            <a:endParaRPr lang="tr-TR" dirty="0"/>
          </a:p>
          <a:p>
            <a:endParaRPr lang="tr-TR" dirty="0"/>
          </a:p>
          <a:p>
            <a:endParaRPr lang="tr-TR" dirty="0"/>
          </a:p>
          <a:p>
            <a:endParaRPr lang="tr-TR" dirty="0"/>
          </a:p>
        </p:txBody>
      </p:sp>
      <p:pic>
        <p:nvPicPr>
          <p:cNvPr id="5122" name="Picture 2" descr="G:\DCIM\101MSDCF\DSC047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852936"/>
            <a:ext cx="4427984"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507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ARAŞTIRMA YAPMA</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smtClean="0"/>
              <a:t>Öğrencileri 3 gruba ayırdım. Grup başkanı seçmelerini ve gruba bir isim bulmaları istendi. Her gruba bir konu seçip bu konu ile ilgili veri taraması yapmaları istendi. Elde ettikleri çalışma için </a:t>
            </a:r>
            <a:r>
              <a:rPr lang="tr-TR" dirty="0" err="1" smtClean="0"/>
              <a:t>mod</a:t>
            </a:r>
            <a:r>
              <a:rPr lang="tr-TR" dirty="0" smtClean="0"/>
              <a:t>, medyan, aritmetik ortalama, açıklık, alt çeyrek-üst çeyrek, standart sapma ve grafik çeşitlerini kullanarak bir sunum yapmaları istendi. </a:t>
            </a:r>
            <a:endParaRPr lang="tr-TR" dirty="0"/>
          </a:p>
        </p:txBody>
      </p:sp>
      <p:sp>
        <p:nvSpPr>
          <p:cNvPr id="4" name="İçerik Yer Tutucusu 3"/>
          <p:cNvSpPr>
            <a:spLocks noGrp="1"/>
          </p:cNvSpPr>
          <p:nvPr>
            <p:ph sz="half" idx="2"/>
          </p:nvPr>
        </p:nvSpPr>
        <p:spPr/>
        <p:txBody>
          <a:bodyPr>
            <a:normAutofit fontScale="77500" lnSpcReduction="20000"/>
          </a:bodyPr>
          <a:lstStyle/>
          <a:p>
            <a:r>
              <a:rPr lang="tr-TR" dirty="0" smtClean="0"/>
              <a:t>1. grup: Araştırma konusu olarak Ortaca Hastanesinde muayene olan hasta sayıları üzerine bir çalışma yaptılar ve grup içinde paylaşımda bulundular.</a:t>
            </a:r>
          </a:p>
          <a:p>
            <a:r>
              <a:rPr lang="tr-TR" dirty="0" smtClean="0"/>
              <a:t>2. grup :Araştırma konusu olarak futbol ligi bir yıllık skorları üzerine çalışma yaptılar ve grup içinde paylaşımda bulundular.</a:t>
            </a:r>
          </a:p>
          <a:p>
            <a:r>
              <a:rPr lang="tr-TR" dirty="0" smtClean="0"/>
              <a:t>3. grup: Muğla bölgesinde ilköğretim-ortaöğretim  öğretmen, öğrenci ve derslik sayısı üzerine bir çalışma yaptılar ve grup içinde paylaşımlarda bulundular.</a:t>
            </a:r>
          </a:p>
          <a:p>
            <a:pPr marL="0" indent="0">
              <a:buNone/>
            </a:pPr>
            <a:endParaRPr lang="tr-TR" dirty="0"/>
          </a:p>
        </p:txBody>
      </p:sp>
    </p:spTree>
    <p:extLst>
      <p:ext uri="{BB962C8B-B14F-4D97-AF65-F5344CB8AC3E}">
        <p14:creationId xmlns:p14="http://schemas.microsoft.com/office/powerpoint/2010/main" xmlns="" val="138575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 ÇIKARMA</a:t>
            </a:r>
            <a:endParaRPr lang="tr-TR" dirty="0"/>
          </a:p>
        </p:txBody>
      </p:sp>
      <p:sp>
        <p:nvSpPr>
          <p:cNvPr id="3" name="İçerik Yer Tutucusu 2"/>
          <p:cNvSpPr>
            <a:spLocks noGrp="1"/>
          </p:cNvSpPr>
          <p:nvPr>
            <p:ph sz="half" idx="1"/>
          </p:nvPr>
        </p:nvSpPr>
        <p:spPr/>
        <p:txBody>
          <a:bodyPr>
            <a:normAutofit/>
          </a:bodyPr>
          <a:lstStyle/>
          <a:p>
            <a:r>
              <a:rPr lang="tr-TR" sz="2400" dirty="0" smtClean="0"/>
              <a:t>Öğrenci grupları yaptıkları araştırma sonuçları ile tahminlerini karşılaştırdılar. Veri gruplarından bazılarının merkezi eğilim ve yayılım ölçüleri hesaplaması yaptırılır.</a:t>
            </a:r>
            <a:endParaRPr lang="tr-TR" sz="2400" dirty="0"/>
          </a:p>
          <a:p>
            <a:endParaRPr lang="tr-TR" dirty="0"/>
          </a:p>
        </p:txBody>
      </p:sp>
      <p:sp>
        <p:nvSpPr>
          <p:cNvPr id="4" name="İçerik Yer Tutucusu 3"/>
          <p:cNvSpPr>
            <a:spLocks noGrp="1"/>
          </p:cNvSpPr>
          <p:nvPr>
            <p:ph sz="half" idx="2"/>
          </p:nvPr>
        </p:nvSpPr>
        <p:spPr/>
        <p:txBody>
          <a:bodyPr>
            <a:normAutofit/>
          </a:bodyPr>
          <a:lstStyle/>
          <a:p>
            <a:r>
              <a:rPr lang="tr-TR" sz="2400" dirty="0" smtClean="0"/>
              <a:t>Yine bazı veri gruplarının grafik çizimleri hakkında çıkarımlarda bulunurlar.</a:t>
            </a:r>
          </a:p>
          <a:p>
            <a:endParaRPr lang="tr-TR" dirty="0"/>
          </a:p>
          <a:p>
            <a:endParaRPr lang="tr-TR" dirty="0"/>
          </a:p>
        </p:txBody>
      </p:sp>
      <p:pic>
        <p:nvPicPr>
          <p:cNvPr id="4098" name="Picture 2" descr="G:\DCIM\101MSDCF\DSC048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429000"/>
            <a:ext cx="4355976"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035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648072"/>
          </a:xfrm>
        </p:spPr>
        <p:txBody>
          <a:bodyPr>
            <a:normAutofit fontScale="90000"/>
          </a:bodyPr>
          <a:lstStyle/>
          <a:p>
            <a:r>
              <a:rPr lang="tr-TR" dirty="0" smtClean="0"/>
              <a:t>DEĞERLENDİRME</a:t>
            </a:r>
            <a:endParaRPr lang="tr-TR" dirty="0"/>
          </a:p>
        </p:txBody>
      </p:sp>
      <p:sp>
        <p:nvSpPr>
          <p:cNvPr id="3" name="İçerik Yer Tutucusu 2"/>
          <p:cNvSpPr>
            <a:spLocks noGrp="1"/>
          </p:cNvSpPr>
          <p:nvPr>
            <p:ph sz="half" idx="1"/>
          </p:nvPr>
        </p:nvSpPr>
        <p:spPr>
          <a:xfrm>
            <a:off x="457200" y="1124745"/>
            <a:ext cx="4038600" cy="3672408"/>
          </a:xfrm>
        </p:spPr>
        <p:txBody>
          <a:bodyPr>
            <a:normAutofit fontScale="85000" lnSpcReduction="20000"/>
          </a:bodyPr>
          <a:lstStyle/>
          <a:p>
            <a:r>
              <a:rPr lang="tr-TR" dirty="0" smtClean="0"/>
              <a:t>Öğrenciler grup içi  sunumlarını yaparken diğer grubun 1 ile 5 arasında puan vermeleri istendi. Her öğrenciye bu süreçte ne kazandığını sözel ve yazılı olarak ifade etmeleri istendi. Her grup, grup içi değerlendirme sınavına alındı. Bireysel değerlendirmeye de tabii oldular.</a:t>
            </a:r>
            <a:endParaRPr lang="tr-TR" dirty="0"/>
          </a:p>
        </p:txBody>
      </p:sp>
      <p:sp>
        <p:nvSpPr>
          <p:cNvPr id="4" name="İçerik Yer Tutucusu 3"/>
          <p:cNvSpPr>
            <a:spLocks noGrp="1"/>
          </p:cNvSpPr>
          <p:nvPr>
            <p:ph sz="half" idx="2"/>
          </p:nvPr>
        </p:nvSpPr>
        <p:spPr>
          <a:xfrm>
            <a:off x="4648200" y="1052737"/>
            <a:ext cx="4038600" cy="4392488"/>
          </a:xfrm>
        </p:spPr>
        <p:txBody>
          <a:bodyPr>
            <a:normAutofit fontScale="85000" lnSpcReduction="20000"/>
          </a:bodyPr>
          <a:lstStyle/>
          <a:p>
            <a:r>
              <a:rPr lang="tr-TR" dirty="0" smtClean="0"/>
              <a:t>Veri toplama sürecinin çok zor olduğunu söylediler. Grup içi paylaşımda iletişim becerilerinin arttığını söylediler. Öğrenciler arası kaynaşma gerçekleşti.. Bilgisayar teknolojisini ilk kez daha yararlı bir amaç için kullandıklarını söylediler. Grafik çizmeyi ve yorumlamayı öğrendiler. Merkezi yayılım ve merkezi eğilim ölçüleri hesaplamayı ve yorumlamayı öğrendiler.</a:t>
            </a:r>
            <a:endParaRPr lang="tr-TR" dirty="0"/>
          </a:p>
        </p:txBody>
      </p:sp>
    </p:spTree>
    <p:extLst>
      <p:ext uri="{BB962C8B-B14F-4D97-AF65-F5344CB8AC3E}">
        <p14:creationId xmlns:p14="http://schemas.microsoft.com/office/powerpoint/2010/main" xmlns="" val="2668012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226</TotalTime>
  <Words>593</Words>
  <Application>Microsoft Office PowerPoint</Application>
  <PresentationFormat>Ekran Gösterisi (4:3)</PresentationFormat>
  <Paragraphs>57</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Akış</vt:lpstr>
      <vt:lpstr>ÜNİTE:VERİ</vt:lpstr>
      <vt:lpstr>DERS PLANI</vt:lpstr>
      <vt:lpstr>SORU OLUŞTURMA ÖĞRENCİLERİN MATEMATİK SINAVI NOTLARINI EXCEL PROGRAMINA SINIFTA AKTARARAK: Sizce aşağıda yazılan terimler ne anlama gelmektedir. Sizce nasıl bulunmuş olabilir? Bu sonuçlar bize ne anlatmaktadır?</vt:lpstr>
      <vt:lpstr>Slayt 4</vt:lpstr>
      <vt:lpstr>TAHMİN </vt:lpstr>
      <vt:lpstr>Slayt 6</vt:lpstr>
      <vt:lpstr>ARAŞTIRMA YAPMA</vt:lpstr>
      <vt:lpstr>SONUÇ ÇIKARMA</vt:lpstr>
      <vt:lpstr>DEĞERLENDİRME</vt:lpstr>
      <vt:lpstr>PAYLAŞMA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ÜNİTE:VERİ</dc:title>
  <dc:creator>bayram</dc:creator>
  <cp:lastModifiedBy>LENOVO</cp:lastModifiedBy>
  <cp:revision>29</cp:revision>
  <dcterms:created xsi:type="dcterms:W3CDTF">2015-04-15T10:54:32Z</dcterms:created>
  <dcterms:modified xsi:type="dcterms:W3CDTF">2015-12-09T14:02:27Z</dcterms:modified>
</cp:coreProperties>
</file>